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9" d="100"/>
          <a:sy n="99" d="100"/>
        </p:scale>
        <p:origin x="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D11262-12A2-49CF-8129-E7A741A07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8189" y="3886200"/>
            <a:ext cx="9146423" cy="1227221"/>
          </a:xfrm>
        </p:spPr>
        <p:txBody>
          <a:bodyPr>
            <a:normAutofit/>
          </a:bodyPr>
          <a:lstStyle/>
          <a:p>
            <a:r>
              <a:rPr lang="tr-TR" dirty="0"/>
              <a:t>MUHAMMED ALİ ES-SÂBÛNÎ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938E060-23A1-4847-A9FC-505418009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8427" y="5245768"/>
            <a:ext cx="9056186" cy="657894"/>
          </a:xfrm>
        </p:spPr>
        <p:txBody>
          <a:bodyPr/>
          <a:lstStyle/>
          <a:p>
            <a:pPr algn="r"/>
            <a:r>
              <a:rPr lang="tr-TR" dirty="0"/>
              <a:t>DR. ÖĞR. ÜYESİ MUHAMMET SACİT KURT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11B7230-A21C-41FD-A6FD-898B14974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942" y="366962"/>
            <a:ext cx="6248400" cy="344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61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2C3FEB-9FE5-4DB6-8CCC-748D4066A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689" y="1010653"/>
            <a:ext cx="10094495" cy="5534525"/>
          </a:xfrm>
        </p:spPr>
        <p:txBody>
          <a:bodyPr/>
          <a:lstStyle/>
          <a:p>
            <a:pPr lvl="0"/>
            <a:r>
              <a:rPr lang="tr-TR" dirty="0"/>
              <a:t>İsmi Muhammed Ali’dir. 1930 yılında Halep’te dünyaya gelmiştir.</a:t>
            </a:r>
          </a:p>
          <a:p>
            <a:pPr lvl="0"/>
            <a:r>
              <a:rPr lang="tr-TR" dirty="0"/>
              <a:t>“</a:t>
            </a:r>
            <a:r>
              <a:rPr lang="tr-TR" dirty="0" err="1"/>
              <a:t>Sâbûnî</a:t>
            </a:r>
            <a:r>
              <a:rPr lang="tr-TR" dirty="0"/>
              <a:t>” olarak anılan büyük âlim Şeyh Cemil’in oğludur. Babası sabun ticareti yaptığı için bu lakapla anılmıştır. Babası doğruluk ve takvasıyla bilinen Halep âlimlerinin büyüklerindendir. Babası keskin hıfzı ve </a:t>
            </a:r>
            <a:r>
              <a:rPr lang="tr-TR" dirty="0" err="1"/>
              <a:t>İslâmi</a:t>
            </a:r>
            <a:r>
              <a:rPr lang="tr-TR" dirty="0"/>
              <a:t> ilimlerdeki üstünlüğü dolayısıyla </a:t>
            </a:r>
            <a:r>
              <a:rPr lang="tr-TR" dirty="0" err="1"/>
              <a:t>Emevî</a:t>
            </a:r>
            <a:r>
              <a:rPr lang="tr-TR" dirty="0"/>
              <a:t> Camii’nde büyük bir mevki edinmiştir.</a:t>
            </a:r>
          </a:p>
          <a:p>
            <a:r>
              <a:rPr lang="tr-TR" dirty="0"/>
              <a:t>Başarıları sayesinde çevresindeki akrabaları </a:t>
            </a:r>
            <a:r>
              <a:rPr lang="tr-TR" dirty="0" err="1"/>
              <a:t>Sâbûnî’nin</a:t>
            </a:r>
            <a:r>
              <a:rPr lang="tr-TR" dirty="0"/>
              <a:t> eğitim-öğretimine önem vermişlerdir. Dayıları onu bir hekim veya mühendis ya da bir tacir yapmak için çaba </a:t>
            </a:r>
            <a:r>
              <a:rPr lang="tr-TR" dirty="0" err="1"/>
              <a:t>sarfetmelerine</a:t>
            </a:r>
            <a:r>
              <a:rPr lang="tr-TR" dirty="0"/>
              <a:t> rağmen </a:t>
            </a:r>
            <a:r>
              <a:rPr lang="tr-TR" dirty="0" err="1"/>
              <a:t>Sâbûnî</a:t>
            </a:r>
            <a:r>
              <a:rPr lang="tr-TR" dirty="0"/>
              <a:t> </a:t>
            </a:r>
            <a:r>
              <a:rPr lang="tr-TR" dirty="0" err="1"/>
              <a:t>Şer’î</a:t>
            </a:r>
            <a:r>
              <a:rPr lang="tr-TR" dirty="0"/>
              <a:t> ilimler üzerinde çalışmayı istemiştir. </a:t>
            </a:r>
            <a:r>
              <a:rPr lang="tr-TR" dirty="0" err="1"/>
              <a:t>Sâbûnî</a:t>
            </a:r>
            <a:r>
              <a:rPr lang="tr-TR" dirty="0"/>
              <a:t>, dayılarına rağmen </a:t>
            </a:r>
            <a:r>
              <a:rPr lang="tr-TR" dirty="0" err="1"/>
              <a:t>Şer’î</a:t>
            </a:r>
            <a:r>
              <a:rPr lang="tr-TR" dirty="0"/>
              <a:t> ilimlere devam etmiş ve akrabalarının tekliflerini geri çevirmiştir. Dayıları onu “sen bu gidişle fakir kalırsın ömrün ölü yıkamakla geçer” diyerek tahkir etmiş ve idraksizlikle suçlamıştır. Fakat </a:t>
            </a:r>
            <a:r>
              <a:rPr lang="tr-TR" dirty="0" err="1"/>
              <a:t>Sâbûnî</a:t>
            </a:r>
            <a:r>
              <a:rPr lang="tr-TR" dirty="0"/>
              <a:t> bu laflara aldırış etmemiş babasının da teşviki ile </a:t>
            </a:r>
            <a:r>
              <a:rPr lang="tr-TR" dirty="0" err="1"/>
              <a:t>Şer’î</a:t>
            </a:r>
            <a:r>
              <a:rPr lang="tr-TR" dirty="0"/>
              <a:t> ilimleri tahsil etmeye devam etmiştir.</a:t>
            </a:r>
          </a:p>
          <a:p>
            <a:pPr lvl="0"/>
            <a:r>
              <a:rPr lang="tr-TR" dirty="0"/>
              <a:t>Henüz 16 yaşındayken babası onu cemaate hitap etmesi için minbere çıkarmıştır.</a:t>
            </a:r>
          </a:p>
          <a:p>
            <a:pPr lvl="0"/>
            <a:r>
              <a:rPr lang="tr-TR" dirty="0" err="1"/>
              <a:t>Ezher’de</a:t>
            </a:r>
            <a:r>
              <a:rPr lang="tr-TR" dirty="0"/>
              <a:t> İslam Hukuku alanında yüksek lisans derecesi almıştır. Ardından ders vermek üzere Suudi Arabistan Melik Abdülaziz Üniversitesine tayin edilmiş, sonrasında da Mekke-i </a:t>
            </a:r>
            <a:r>
              <a:rPr lang="tr-TR" dirty="0" err="1"/>
              <a:t>Mükerreme’deki</a:t>
            </a:r>
            <a:r>
              <a:rPr lang="tr-TR" dirty="0"/>
              <a:t> </a:t>
            </a:r>
            <a:r>
              <a:rPr lang="tr-TR" dirty="0" err="1"/>
              <a:t>Ümmü</a:t>
            </a:r>
            <a:r>
              <a:rPr lang="tr-TR" dirty="0"/>
              <a:t>-l Kura Üniversitesine tayin edilmiştir. Burada yaklaşık 25 sene hocalık yapmıştır.</a:t>
            </a:r>
          </a:p>
          <a:p>
            <a:pPr lvl="0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471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230C19-5735-45D9-927C-4D9DFBBF3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4815" y="445168"/>
            <a:ext cx="9968163" cy="60157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Afganistan-Rusya savaşı yıllarında </a:t>
            </a:r>
            <a:r>
              <a:rPr lang="tr-TR" dirty="0" err="1"/>
              <a:t>Sâbûnî</a:t>
            </a:r>
            <a:r>
              <a:rPr lang="tr-TR" dirty="0"/>
              <a:t>, ilmi bir konferansa katılma daveti üzerine Kuveyt’e gitti. Orada bulunduğu esnada konuşmacıların “Afgan mücahitlerinin </a:t>
            </a:r>
            <a:r>
              <a:rPr lang="tr-TR" dirty="0" err="1"/>
              <a:t>Eşâri</a:t>
            </a:r>
            <a:r>
              <a:rPr lang="tr-TR" dirty="0"/>
              <a:t> ve </a:t>
            </a:r>
            <a:r>
              <a:rPr lang="tr-TR" dirty="0" err="1"/>
              <a:t>Maturidî</a:t>
            </a:r>
            <a:r>
              <a:rPr lang="tr-TR" dirty="0"/>
              <a:t> mezhebine bağlı olmalarını sebep göstererek insanların onlara zekâtlarını vermemeleri gerektiğini ifade eden konuşmalarını işitti. Bunun üzerine </a:t>
            </a:r>
            <a:r>
              <a:rPr lang="tr-TR" dirty="0" err="1"/>
              <a:t>Sâbûnî</a:t>
            </a:r>
            <a:r>
              <a:rPr lang="tr-TR" dirty="0"/>
              <a:t> de </a:t>
            </a:r>
            <a:r>
              <a:rPr lang="tr-TR" dirty="0" err="1"/>
              <a:t>Eşari</a:t>
            </a:r>
            <a:r>
              <a:rPr lang="tr-TR" dirty="0"/>
              <a:t> ve </a:t>
            </a:r>
            <a:r>
              <a:rPr lang="tr-TR" dirty="0" err="1"/>
              <a:t>Maturidi</a:t>
            </a:r>
            <a:r>
              <a:rPr lang="tr-TR" dirty="0"/>
              <a:t> âlimlerini savundu. Bu iki mezhebin hakikatini açıklayan “Şeriat Nazarında Ehli Sünnet </a:t>
            </a:r>
            <a:r>
              <a:rPr lang="tr-TR" dirty="0" err="1"/>
              <a:t>ve’l</a:t>
            </a:r>
            <a:r>
              <a:rPr lang="tr-TR" dirty="0"/>
              <a:t>-Cemaat Akidesi” başlığı altında dört makale yazdı. Bu makalelerin akabinde Şeyh </a:t>
            </a:r>
            <a:r>
              <a:rPr lang="tr-TR" dirty="0" err="1"/>
              <a:t>Sâbûnî’yi</a:t>
            </a:r>
            <a:r>
              <a:rPr lang="tr-TR" dirty="0"/>
              <a:t> </a:t>
            </a:r>
            <a:r>
              <a:rPr lang="tr-TR" dirty="0" err="1"/>
              <a:t>Eşarilerden</a:t>
            </a:r>
            <a:r>
              <a:rPr lang="tr-TR" dirty="0"/>
              <a:t> sayarak, </a:t>
            </a:r>
            <a:r>
              <a:rPr lang="tr-TR" dirty="0">
                <a:solidFill>
                  <a:srgbClr val="FF0000"/>
                </a:solidFill>
              </a:rPr>
              <a:t>Ehlisünnet akidesinden çıktığını </a:t>
            </a:r>
            <a:r>
              <a:rPr lang="tr-TR" dirty="0"/>
              <a:t>ve dalalete düştüğünü iddia eden sesler gelmeye başladı. </a:t>
            </a:r>
            <a:r>
              <a:rPr lang="tr-TR" dirty="0" err="1"/>
              <a:t>Sabuni’yi</a:t>
            </a:r>
            <a:r>
              <a:rPr lang="tr-TR" dirty="0"/>
              <a:t> </a:t>
            </a:r>
            <a:r>
              <a:rPr lang="tr-TR" dirty="0" err="1"/>
              <a:t>tenkid</a:t>
            </a:r>
            <a:r>
              <a:rPr lang="tr-TR" dirty="0"/>
              <a:t> eden pek çok şahıs ortaya çıktı. </a:t>
            </a:r>
            <a:r>
              <a:rPr lang="tr-TR" dirty="0" err="1"/>
              <a:t>Sâbûnî</a:t>
            </a:r>
            <a:r>
              <a:rPr lang="tr-TR" dirty="0"/>
              <a:t> ise ecrini Allah’tan bekleyip sabrederek senelerce onların haddi aşan eleştirilerine reddiyeler yazdı. Netice de değişik mahfillerde </a:t>
            </a:r>
            <a:r>
              <a:rPr lang="tr-TR" dirty="0" err="1"/>
              <a:t>Sâbûnî’yi</a:t>
            </a:r>
            <a:r>
              <a:rPr lang="tr-TR" dirty="0"/>
              <a:t> suçlamaya başladılar ve ciddi bir cephe oluştu. Sonunda </a:t>
            </a:r>
            <a:r>
              <a:rPr lang="tr-TR" dirty="0" err="1"/>
              <a:t>Sâbûnî</a:t>
            </a:r>
            <a:r>
              <a:rPr lang="tr-TR" dirty="0"/>
              <a:t>, hâkimleri kendi talebelerinden oluşan mahkemeye çıkartıldı. Şeyh onlarla münakaşaya girdi. Kendisinin, dini dünya için satan biri olmadığını ve davasına kıyamete kadar devam edeceğini ilan etti. </a:t>
            </a:r>
            <a:r>
              <a:rPr lang="tr-TR" dirty="0" err="1"/>
              <a:t>Sâbûnî</a:t>
            </a:r>
            <a:r>
              <a:rPr lang="tr-TR" dirty="0"/>
              <a:t> onlardan çok eza görünce üniversiteden istifa etti.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00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F0C9BE-8506-4232-A8F9-9B116B1B7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8563" y="1455820"/>
            <a:ext cx="9980195" cy="4999121"/>
          </a:xfrm>
        </p:spPr>
        <p:txBody>
          <a:bodyPr/>
          <a:lstStyle/>
          <a:p>
            <a:r>
              <a:rPr lang="tr-TR" dirty="0" err="1"/>
              <a:t>Sâbûnî</a:t>
            </a:r>
            <a:r>
              <a:rPr lang="tr-TR" dirty="0"/>
              <a:t> vaktinin çoğunu mütalaa ve yazma ile geçirmiştir. Yaklaşık 45 eseri olduğu tespit edilmiştir. Bundan dolayı eşi ona, şöyle der: “Üç kumam olsa şu kitaplar kadar zoruma gitmez”</a:t>
            </a:r>
          </a:p>
          <a:p>
            <a:r>
              <a:rPr lang="tr-TR" dirty="0"/>
              <a:t>Tefsire dair önemli eserleri:</a:t>
            </a:r>
          </a:p>
          <a:p>
            <a:r>
              <a:rPr lang="tr-TR" b="1" dirty="0"/>
              <a:t>1- </a:t>
            </a:r>
            <a:r>
              <a:rPr lang="tr-TR" b="1" dirty="0" err="1"/>
              <a:t>Safvetü’t-Tefâsîr</a:t>
            </a:r>
            <a:endParaRPr lang="tr-TR" b="1" dirty="0"/>
          </a:p>
          <a:p>
            <a:r>
              <a:rPr lang="tr-TR" b="1" dirty="0"/>
              <a:t>2- </a:t>
            </a:r>
            <a:r>
              <a:rPr lang="tr-TR" b="1" dirty="0" err="1"/>
              <a:t>Ravâiu’l-Beyân</a:t>
            </a:r>
            <a:r>
              <a:rPr lang="tr-TR" b="1" dirty="0"/>
              <a:t> fî </a:t>
            </a:r>
            <a:r>
              <a:rPr lang="tr-TR" b="1" dirty="0" err="1"/>
              <a:t>Tefsîri</a:t>
            </a:r>
            <a:r>
              <a:rPr lang="tr-TR" b="1" dirty="0"/>
              <a:t> </a:t>
            </a:r>
            <a:r>
              <a:rPr lang="tr-TR" b="1" dirty="0" err="1"/>
              <a:t>Âyâti’l</a:t>
            </a:r>
            <a:r>
              <a:rPr lang="tr-TR" b="1" dirty="0"/>
              <a:t>-Ahkâm </a:t>
            </a:r>
            <a:r>
              <a:rPr lang="tr-TR" b="1" dirty="0" err="1"/>
              <a:t>mine’l-Kur’ân</a:t>
            </a:r>
            <a:endParaRPr lang="tr-TR" b="1" dirty="0"/>
          </a:p>
          <a:p>
            <a:r>
              <a:rPr lang="tr-TR" b="1" dirty="0"/>
              <a:t>3- et-</a:t>
            </a:r>
            <a:r>
              <a:rPr lang="tr-TR" b="1" dirty="0" err="1"/>
              <a:t>Tibyân</a:t>
            </a:r>
            <a:r>
              <a:rPr lang="tr-TR" b="1" dirty="0"/>
              <a:t> fî ‘</a:t>
            </a:r>
            <a:r>
              <a:rPr lang="tr-TR" b="1" dirty="0" err="1"/>
              <a:t>Ulûmil</a:t>
            </a:r>
            <a:r>
              <a:rPr lang="tr-TR" b="1" dirty="0"/>
              <a:t>’-</a:t>
            </a:r>
            <a:r>
              <a:rPr lang="tr-TR" b="1" dirty="0" err="1"/>
              <a:t>Kur’ân</a:t>
            </a:r>
            <a:endParaRPr lang="tr-TR" b="1" dirty="0"/>
          </a:p>
          <a:p>
            <a:r>
              <a:rPr lang="tr-TR" b="1" dirty="0"/>
              <a:t>4- et-</a:t>
            </a:r>
            <a:r>
              <a:rPr lang="tr-TR" b="1" dirty="0" err="1"/>
              <a:t>Tefsîrü’l</a:t>
            </a:r>
            <a:r>
              <a:rPr lang="tr-TR" b="1" dirty="0"/>
              <a:t>-</a:t>
            </a:r>
            <a:r>
              <a:rPr lang="tr-TR" b="1" dirty="0" err="1"/>
              <a:t>Vâdihu’l</a:t>
            </a:r>
            <a:r>
              <a:rPr lang="tr-TR" b="1" dirty="0"/>
              <a:t>-Müyesser</a:t>
            </a:r>
            <a:endParaRPr lang="tr-TR" dirty="0"/>
          </a:p>
          <a:p>
            <a:r>
              <a:rPr lang="tr-TR" dirty="0"/>
              <a:t>Müellifin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Kesîr</a:t>
            </a:r>
            <a:r>
              <a:rPr lang="tr-TR" dirty="0"/>
              <a:t>, İsmail Hakkı </a:t>
            </a:r>
            <a:r>
              <a:rPr lang="tr-TR" dirty="0" err="1"/>
              <a:t>Bursevî</a:t>
            </a:r>
            <a:r>
              <a:rPr lang="tr-TR" dirty="0"/>
              <a:t> ve </a:t>
            </a:r>
            <a:r>
              <a:rPr lang="tr-TR" dirty="0" err="1"/>
              <a:t>Taberî’nin</a:t>
            </a:r>
            <a:r>
              <a:rPr lang="tr-TR" dirty="0"/>
              <a:t> tefsirlerini ihtisar ettiği çalışmaları da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548816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A6E034-DFFD-430D-9490-3B9BA7E3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343" y="216568"/>
            <a:ext cx="9850270" cy="1269332"/>
          </a:xfrm>
        </p:spPr>
        <p:txBody>
          <a:bodyPr/>
          <a:lstStyle/>
          <a:p>
            <a:r>
              <a:rPr lang="tr-TR" dirty="0"/>
              <a:t>Eserinde istifade ettiği tefsirler şöyle sıralanabilir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564A72-9DF1-4D2B-B0C5-A12961AE7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7" y="1485900"/>
            <a:ext cx="10817225" cy="5203658"/>
          </a:xfrm>
        </p:spPr>
        <p:txBody>
          <a:bodyPr numCol="2">
            <a:normAutofit fontScale="92500" lnSpcReduction="10000"/>
          </a:bodyPr>
          <a:lstStyle/>
          <a:p>
            <a:r>
              <a:rPr lang="tr-TR" dirty="0"/>
              <a:t>1. et-</a:t>
            </a:r>
            <a:r>
              <a:rPr lang="tr-TR" dirty="0" err="1"/>
              <a:t>Taberî</a:t>
            </a:r>
            <a:r>
              <a:rPr lang="tr-TR" dirty="0"/>
              <a:t>, ?</a:t>
            </a:r>
          </a:p>
          <a:p>
            <a:r>
              <a:rPr lang="tr-TR" dirty="0"/>
              <a:t>2. el-</a:t>
            </a:r>
            <a:r>
              <a:rPr lang="tr-TR" dirty="0" err="1"/>
              <a:t>Kurtûbi</a:t>
            </a:r>
            <a:r>
              <a:rPr lang="tr-TR" dirty="0"/>
              <a:t>, ?</a:t>
            </a:r>
          </a:p>
          <a:p>
            <a:r>
              <a:rPr lang="tr-TR" dirty="0"/>
              <a:t>3.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Cema'a</a:t>
            </a:r>
            <a:r>
              <a:rPr lang="tr-TR" dirty="0"/>
              <a:t>, </a:t>
            </a:r>
            <a:r>
              <a:rPr lang="tr-TR" i="1" dirty="0" err="1"/>
              <a:t>Keşfu’l-Me‘âni</a:t>
            </a:r>
            <a:endParaRPr lang="tr-TR" i="1" dirty="0"/>
          </a:p>
          <a:p>
            <a:r>
              <a:rPr lang="tr-TR" dirty="0"/>
              <a:t>4. ez-</a:t>
            </a:r>
            <a:r>
              <a:rPr lang="tr-TR" dirty="0" err="1"/>
              <a:t>Zemâhşerî</a:t>
            </a:r>
            <a:r>
              <a:rPr lang="tr-TR" dirty="0"/>
              <a:t>, ?</a:t>
            </a:r>
          </a:p>
          <a:p>
            <a:r>
              <a:rPr lang="tr-TR" dirty="0"/>
              <a:t>5.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Hayyan</a:t>
            </a:r>
            <a:r>
              <a:rPr lang="tr-TR" dirty="0"/>
              <a:t> el </a:t>
            </a:r>
            <a:r>
              <a:rPr lang="tr-TR" dirty="0" err="1"/>
              <a:t>Endelüsî</a:t>
            </a:r>
            <a:r>
              <a:rPr lang="tr-TR" dirty="0"/>
              <a:t>, </a:t>
            </a:r>
            <a:r>
              <a:rPr lang="tr-TR" i="1" dirty="0"/>
              <a:t>el-</a:t>
            </a:r>
            <a:r>
              <a:rPr lang="tr-TR" i="1" dirty="0" err="1"/>
              <a:t>Bahru’l</a:t>
            </a:r>
            <a:r>
              <a:rPr lang="tr-TR" i="1" dirty="0"/>
              <a:t>-</a:t>
            </a:r>
            <a:r>
              <a:rPr lang="tr-TR" i="1" dirty="0" err="1"/>
              <a:t>Muhît</a:t>
            </a:r>
            <a:endParaRPr lang="tr-TR" i="1" dirty="0"/>
          </a:p>
          <a:p>
            <a:r>
              <a:rPr lang="tr-TR" dirty="0"/>
              <a:t>6. </a:t>
            </a:r>
            <a:r>
              <a:rPr lang="tr-TR" dirty="0" err="1"/>
              <a:t>Ebû</a:t>
            </a:r>
            <a:r>
              <a:rPr lang="tr-TR" dirty="0"/>
              <a:t> ‘</a:t>
            </a:r>
            <a:r>
              <a:rPr lang="tr-TR" dirty="0" err="1"/>
              <a:t>Ubeyde</a:t>
            </a:r>
            <a:r>
              <a:rPr lang="tr-TR" dirty="0"/>
              <a:t> </a:t>
            </a:r>
            <a:r>
              <a:rPr lang="tr-TR" dirty="0" err="1"/>
              <a:t>Ma‘mer</a:t>
            </a:r>
            <a:r>
              <a:rPr lang="tr-TR" dirty="0"/>
              <a:t> b. </a:t>
            </a:r>
            <a:r>
              <a:rPr lang="tr-TR" dirty="0" err="1"/>
              <a:t>Müsennâ</a:t>
            </a:r>
            <a:r>
              <a:rPr lang="tr-TR" dirty="0"/>
              <a:t>, </a:t>
            </a:r>
            <a:r>
              <a:rPr lang="tr-TR" i="1" dirty="0" err="1"/>
              <a:t>Mecâzü’l-Kur’ân</a:t>
            </a:r>
            <a:endParaRPr lang="tr-TR" i="1" dirty="0"/>
          </a:p>
          <a:p>
            <a:r>
              <a:rPr lang="tr-TR" dirty="0"/>
              <a:t>7. Kadı </a:t>
            </a:r>
            <a:r>
              <a:rPr lang="tr-TR" dirty="0" err="1"/>
              <a:t>Beydâvî</a:t>
            </a:r>
            <a:r>
              <a:rPr lang="tr-TR" dirty="0"/>
              <a:t>, ?</a:t>
            </a:r>
          </a:p>
          <a:p>
            <a:r>
              <a:rPr lang="tr-TR" dirty="0"/>
              <a:t>8. Muhammed Ali es-</a:t>
            </a:r>
            <a:r>
              <a:rPr lang="tr-TR" dirty="0" err="1"/>
              <a:t>Sâbuni</a:t>
            </a:r>
            <a:r>
              <a:rPr lang="tr-TR" dirty="0"/>
              <a:t>, </a:t>
            </a:r>
            <a:r>
              <a:rPr lang="tr-TR" i="1" dirty="0"/>
              <a:t>Muhtasar </a:t>
            </a:r>
            <a:r>
              <a:rPr lang="tr-TR" i="1" dirty="0" err="1"/>
              <a:t>İbn</a:t>
            </a:r>
            <a:r>
              <a:rPr lang="tr-TR" i="1" dirty="0"/>
              <a:t> Kesir</a:t>
            </a:r>
          </a:p>
          <a:p>
            <a:r>
              <a:rPr lang="tr-TR" dirty="0"/>
              <a:t>9. </a:t>
            </a:r>
            <a:r>
              <a:rPr lang="tr-TR" dirty="0" err="1"/>
              <a:t>İbn</a:t>
            </a:r>
            <a:r>
              <a:rPr lang="tr-TR" dirty="0"/>
              <a:t> Kesir, ?</a:t>
            </a:r>
          </a:p>
          <a:p>
            <a:r>
              <a:rPr lang="tr-TR" dirty="0"/>
              <a:t>10. </a:t>
            </a:r>
            <a:r>
              <a:rPr lang="tr-TR" dirty="0" err="1"/>
              <a:t>Celâluddîn</a:t>
            </a:r>
            <a:r>
              <a:rPr lang="tr-TR" dirty="0"/>
              <a:t> el-Mahallî </a:t>
            </a:r>
            <a:r>
              <a:rPr lang="tr-TR" dirty="0" err="1"/>
              <a:t>ve’s-Suyûtî</a:t>
            </a:r>
            <a:r>
              <a:rPr lang="tr-TR" dirty="0"/>
              <a:t>, ?</a:t>
            </a:r>
          </a:p>
          <a:p>
            <a:r>
              <a:rPr lang="tr-TR" dirty="0"/>
              <a:t>11. </a:t>
            </a:r>
            <a:r>
              <a:rPr lang="tr-TR" dirty="0" err="1"/>
              <a:t>Celâluddîn</a:t>
            </a:r>
            <a:r>
              <a:rPr lang="tr-TR" dirty="0"/>
              <a:t> es-</a:t>
            </a:r>
            <a:r>
              <a:rPr lang="tr-TR" dirty="0" err="1"/>
              <a:t>Suyûtî</a:t>
            </a:r>
            <a:r>
              <a:rPr lang="tr-TR" dirty="0"/>
              <a:t>, </a:t>
            </a:r>
            <a:r>
              <a:rPr lang="tr-TR" i="1" dirty="0" err="1"/>
              <a:t>ed-Dürrü’l-Mensûr</a:t>
            </a:r>
            <a:r>
              <a:rPr lang="tr-TR" i="1" dirty="0"/>
              <a:t> </a:t>
            </a:r>
            <a:r>
              <a:rPr lang="tr-TR" i="1" dirty="0" err="1"/>
              <a:t>fî’t-Tefsîri</a:t>
            </a:r>
            <a:r>
              <a:rPr lang="tr-TR" i="1" dirty="0"/>
              <a:t> </a:t>
            </a:r>
            <a:r>
              <a:rPr lang="tr-TR" i="1" dirty="0" err="1"/>
              <a:t>bi’l-Me’sûr</a:t>
            </a:r>
            <a:endParaRPr lang="tr-TR" i="1" dirty="0"/>
          </a:p>
          <a:p>
            <a:r>
              <a:rPr lang="tr-TR" dirty="0"/>
              <a:t>12. Şerif </a:t>
            </a:r>
            <a:r>
              <a:rPr lang="tr-TR" dirty="0" err="1"/>
              <a:t>Râdi</a:t>
            </a:r>
            <a:r>
              <a:rPr lang="tr-TR" dirty="0"/>
              <a:t>, </a:t>
            </a:r>
            <a:r>
              <a:rPr lang="tr-TR" i="1" dirty="0" err="1"/>
              <a:t>Telhîsu’l-Beyân</a:t>
            </a:r>
            <a:r>
              <a:rPr lang="tr-TR" i="1" dirty="0"/>
              <a:t> fî </a:t>
            </a:r>
            <a:r>
              <a:rPr lang="tr-TR" i="1" dirty="0" err="1"/>
              <a:t>Mecâzi’l</a:t>
            </a:r>
            <a:r>
              <a:rPr lang="tr-TR" i="1" dirty="0"/>
              <a:t>-Kur’an</a:t>
            </a:r>
          </a:p>
          <a:p>
            <a:r>
              <a:rPr lang="tr-TR" dirty="0"/>
              <a:t>13. </a:t>
            </a:r>
            <a:r>
              <a:rPr lang="tr-TR" dirty="0" err="1"/>
              <a:t>Fahruddin</a:t>
            </a:r>
            <a:r>
              <a:rPr lang="tr-TR" dirty="0"/>
              <a:t> er-</a:t>
            </a:r>
            <a:r>
              <a:rPr lang="tr-TR" dirty="0" err="1"/>
              <a:t>Râzi</a:t>
            </a:r>
            <a:r>
              <a:rPr lang="tr-TR" dirty="0"/>
              <a:t>, ?</a:t>
            </a:r>
          </a:p>
          <a:p>
            <a:r>
              <a:rPr lang="tr-TR" dirty="0"/>
              <a:t>14. </a:t>
            </a:r>
            <a:r>
              <a:rPr lang="tr-TR" dirty="0" err="1"/>
              <a:t>Cemâluddin</a:t>
            </a:r>
            <a:r>
              <a:rPr lang="tr-TR" dirty="0"/>
              <a:t> el-</a:t>
            </a:r>
            <a:r>
              <a:rPr lang="tr-TR" dirty="0" err="1"/>
              <a:t>Kâsımî</a:t>
            </a:r>
            <a:r>
              <a:rPr lang="tr-TR" dirty="0"/>
              <a:t>, </a:t>
            </a:r>
            <a:r>
              <a:rPr lang="tr-TR" i="1" dirty="0" err="1"/>
              <a:t>Mehâsinu’t-Te’vîl</a:t>
            </a:r>
            <a:endParaRPr lang="tr-TR" i="1" dirty="0"/>
          </a:p>
          <a:p>
            <a:r>
              <a:rPr lang="tr-TR" dirty="0"/>
              <a:t>15. es-</a:t>
            </a:r>
            <a:r>
              <a:rPr lang="tr-TR" dirty="0" err="1"/>
              <a:t>Sâvi</a:t>
            </a:r>
            <a:r>
              <a:rPr lang="tr-TR" dirty="0"/>
              <a:t>, ?</a:t>
            </a:r>
          </a:p>
          <a:p>
            <a:r>
              <a:rPr lang="tr-TR" dirty="0"/>
              <a:t>16. </a:t>
            </a:r>
            <a:r>
              <a:rPr lang="tr-TR" dirty="0" err="1"/>
              <a:t>Ebû’s-Suûd</a:t>
            </a:r>
            <a:r>
              <a:rPr lang="tr-TR" dirty="0"/>
              <a:t>, </a:t>
            </a:r>
            <a:r>
              <a:rPr lang="tr-TR" i="1" dirty="0"/>
              <a:t>İrşâdü’l-‘</a:t>
            </a:r>
            <a:r>
              <a:rPr lang="tr-TR" i="1" dirty="0" err="1"/>
              <a:t>Akli’s-Selîm</a:t>
            </a:r>
            <a:r>
              <a:rPr lang="tr-TR" i="1" dirty="0"/>
              <a:t> ilâ </a:t>
            </a:r>
            <a:r>
              <a:rPr lang="tr-TR" i="1" dirty="0" err="1"/>
              <a:t>Mezâye’l</a:t>
            </a:r>
            <a:r>
              <a:rPr lang="tr-TR" i="1" dirty="0"/>
              <a:t>-</a:t>
            </a:r>
            <a:r>
              <a:rPr lang="tr-TR" i="1" dirty="0" err="1"/>
              <a:t>Kitabi’l</a:t>
            </a:r>
            <a:r>
              <a:rPr lang="tr-TR" i="1" dirty="0"/>
              <a:t>-Kerîm</a:t>
            </a:r>
          </a:p>
          <a:p>
            <a:r>
              <a:rPr lang="tr-TR" dirty="0"/>
              <a:t>17.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Cüzeyy</a:t>
            </a:r>
            <a:r>
              <a:rPr lang="tr-TR" dirty="0"/>
              <a:t>, </a:t>
            </a:r>
            <a:r>
              <a:rPr lang="tr-TR" i="1" dirty="0"/>
              <a:t>et-</a:t>
            </a:r>
            <a:r>
              <a:rPr lang="tr-TR" i="1" dirty="0" err="1"/>
              <a:t>Teshîl</a:t>
            </a:r>
            <a:r>
              <a:rPr lang="tr-TR" i="1" dirty="0"/>
              <a:t> fî ‘</a:t>
            </a:r>
            <a:r>
              <a:rPr lang="tr-TR" i="1" dirty="0" err="1"/>
              <a:t>Ulûmi’t-Tenzîl</a:t>
            </a:r>
            <a:endParaRPr lang="tr-TR" i="1" dirty="0"/>
          </a:p>
          <a:p>
            <a:r>
              <a:rPr lang="tr-TR" dirty="0"/>
              <a:t>18. </a:t>
            </a:r>
            <a:r>
              <a:rPr lang="tr-TR" dirty="0" err="1"/>
              <a:t>İbnü’l-Cevzî</a:t>
            </a:r>
            <a:r>
              <a:rPr lang="tr-TR" dirty="0"/>
              <a:t>, ?</a:t>
            </a:r>
          </a:p>
          <a:p>
            <a:r>
              <a:rPr lang="tr-TR" dirty="0"/>
              <a:t>19. </a:t>
            </a:r>
            <a:r>
              <a:rPr lang="tr-TR" dirty="0" err="1"/>
              <a:t>Seyyid</a:t>
            </a:r>
            <a:r>
              <a:rPr lang="tr-TR" dirty="0"/>
              <a:t> </a:t>
            </a:r>
            <a:r>
              <a:rPr lang="tr-TR" dirty="0" err="1"/>
              <a:t>Kutûb</a:t>
            </a:r>
            <a:r>
              <a:rPr lang="tr-TR" dirty="0"/>
              <a:t>, </a:t>
            </a:r>
            <a:r>
              <a:rPr lang="tr-TR" i="1" dirty="0"/>
              <a:t>Fî </a:t>
            </a:r>
            <a:r>
              <a:rPr lang="tr-TR" i="1" dirty="0" err="1"/>
              <a:t>Zilâli’l-Kur’ân</a:t>
            </a:r>
            <a:endParaRPr lang="tr-TR" i="1" dirty="0"/>
          </a:p>
          <a:p>
            <a:r>
              <a:rPr lang="tr-TR" dirty="0"/>
              <a:t>20. et-</a:t>
            </a:r>
            <a:r>
              <a:rPr lang="tr-TR" dirty="0" err="1"/>
              <a:t>Tabresî</a:t>
            </a:r>
            <a:r>
              <a:rPr lang="tr-TR" dirty="0"/>
              <a:t>, </a:t>
            </a:r>
            <a:r>
              <a:rPr lang="tr-TR" i="1" dirty="0" err="1"/>
              <a:t>Mecme‘ûl-Beyân</a:t>
            </a:r>
            <a:r>
              <a:rPr lang="tr-TR" i="1" dirty="0"/>
              <a:t> fî </a:t>
            </a:r>
            <a:r>
              <a:rPr lang="tr-TR" i="1" dirty="0" err="1"/>
              <a:t>Tefsîri’l-Kur’ân</a:t>
            </a:r>
            <a:endParaRPr lang="tr-TR" i="1" dirty="0"/>
          </a:p>
          <a:p>
            <a:r>
              <a:rPr lang="tr-TR" dirty="0"/>
              <a:t>21.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Kuteybe</a:t>
            </a:r>
            <a:r>
              <a:rPr lang="tr-TR" dirty="0"/>
              <a:t>, </a:t>
            </a:r>
            <a:r>
              <a:rPr lang="tr-TR" i="1" dirty="0" err="1"/>
              <a:t>Garibu’l-Kur’ân</a:t>
            </a:r>
            <a:endParaRPr lang="tr-TR" i="1" dirty="0"/>
          </a:p>
          <a:p>
            <a:r>
              <a:rPr lang="tr-TR" dirty="0"/>
              <a:t>22. </a:t>
            </a:r>
            <a:r>
              <a:rPr lang="tr-TR" dirty="0" err="1"/>
              <a:t>Hâzin</a:t>
            </a:r>
            <a:r>
              <a:rPr lang="tr-TR" dirty="0"/>
              <a:t>, </a:t>
            </a:r>
            <a:r>
              <a:rPr lang="tr-TR" i="1" dirty="0" err="1"/>
              <a:t>Lübâbu’t-Te’vîl</a:t>
            </a:r>
            <a:r>
              <a:rPr lang="tr-TR" i="1" dirty="0"/>
              <a:t> fî </a:t>
            </a:r>
            <a:r>
              <a:rPr lang="tr-TR" i="1" dirty="0" err="1"/>
              <a:t>Me‘âni’t-Tenzîl</a:t>
            </a:r>
            <a:endParaRPr lang="tr-TR" i="1" dirty="0"/>
          </a:p>
          <a:p>
            <a:r>
              <a:rPr lang="tr-TR" dirty="0"/>
              <a:t>23. </a:t>
            </a:r>
            <a:r>
              <a:rPr lang="tr-TR" dirty="0" err="1"/>
              <a:t>Âlûsî</a:t>
            </a:r>
            <a:r>
              <a:rPr lang="tr-TR" dirty="0"/>
              <a:t>, </a:t>
            </a:r>
            <a:r>
              <a:rPr lang="tr-TR" i="1" dirty="0" err="1"/>
              <a:t>Ruhu’l-Meâni</a:t>
            </a:r>
            <a:r>
              <a:rPr lang="tr-TR" i="1" dirty="0"/>
              <a:t> fî </a:t>
            </a:r>
            <a:r>
              <a:rPr lang="tr-TR" i="1" dirty="0" err="1"/>
              <a:t>Tefsîri’l-Kur’âni’l-Âzîm</a:t>
            </a:r>
            <a:r>
              <a:rPr lang="tr-TR" i="1" dirty="0"/>
              <a:t> </a:t>
            </a:r>
          </a:p>
          <a:p>
            <a:r>
              <a:rPr lang="tr-TR" dirty="0"/>
              <a:t>24. </a:t>
            </a:r>
            <a:r>
              <a:rPr lang="tr-TR" dirty="0" err="1"/>
              <a:t>Râğıb</a:t>
            </a:r>
            <a:r>
              <a:rPr lang="tr-TR" dirty="0"/>
              <a:t> el-</a:t>
            </a:r>
            <a:r>
              <a:rPr lang="tr-TR" dirty="0" err="1"/>
              <a:t>Isfehânî</a:t>
            </a:r>
            <a:r>
              <a:rPr lang="tr-TR" dirty="0"/>
              <a:t>, </a:t>
            </a:r>
            <a:r>
              <a:rPr lang="tr-TR" i="1" dirty="0"/>
              <a:t>el-</a:t>
            </a:r>
            <a:r>
              <a:rPr lang="tr-TR" i="1" dirty="0" err="1"/>
              <a:t>Müfredât</a:t>
            </a:r>
            <a:r>
              <a:rPr lang="tr-TR" i="1" dirty="0"/>
              <a:t> </a:t>
            </a:r>
            <a:r>
              <a:rPr lang="tr-TR" i="1" dirty="0" err="1"/>
              <a:t>li</a:t>
            </a:r>
            <a:r>
              <a:rPr lang="tr-TR" i="1" dirty="0"/>
              <a:t> </a:t>
            </a:r>
            <a:r>
              <a:rPr lang="tr-TR" i="1" dirty="0" err="1"/>
              <a:t>Elfâzi’l-Kur'ân</a:t>
            </a:r>
            <a:endParaRPr lang="tr-TR" i="1" dirty="0"/>
          </a:p>
          <a:p>
            <a:r>
              <a:rPr lang="tr-TR" dirty="0"/>
              <a:t>25-Vâhidi, </a:t>
            </a:r>
            <a:r>
              <a:rPr lang="tr-TR" i="1" dirty="0" err="1"/>
              <a:t>Esbâbu’n-Nuzül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13538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4FACA9-F62E-49B7-9EAA-178207E74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2231" y="595563"/>
            <a:ext cx="10142621" cy="6075947"/>
          </a:xfrm>
        </p:spPr>
        <p:txBody>
          <a:bodyPr>
            <a:normAutofit/>
          </a:bodyPr>
          <a:lstStyle/>
          <a:p>
            <a:r>
              <a:rPr lang="tr-TR" dirty="0"/>
              <a:t>Müellif önce </a:t>
            </a:r>
            <a:r>
              <a:rPr lang="tr-TR" dirty="0" err="1"/>
              <a:t>sûrenin</a:t>
            </a:r>
            <a:r>
              <a:rPr lang="tr-TR" dirty="0"/>
              <a:t> asıl maksatlarını belirtmiş, isimlendirilmesini anlatmış, bazı önemli ve kilit kelimelerin </a:t>
            </a:r>
            <a:r>
              <a:rPr lang="tr-TR" dirty="0" err="1"/>
              <a:t>mânâları</a:t>
            </a:r>
            <a:r>
              <a:rPr lang="tr-TR" dirty="0"/>
              <a:t> üzerinde durmuştur. Önceki </a:t>
            </a:r>
            <a:r>
              <a:rPr lang="tr-TR" dirty="0" err="1"/>
              <a:t>âyetlerle</a:t>
            </a:r>
            <a:r>
              <a:rPr lang="tr-TR" dirty="0"/>
              <a:t> sonraki </a:t>
            </a:r>
            <a:r>
              <a:rPr lang="tr-TR" dirty="0" err="1"/>
              <a:t>âyetler</a:t>
            </a:r>
            <a:r>
              <a:rPr lang="tr-TR" dirty="0"/>
              <a:t> arasındaki münasebetleri belirttikten sonra </a:t>
            </a:r>
            <a:r>
              <a:rPr lang="tr-TR" dirty="0" err="1"/>
              <a:t>sebeb</a:t>
            </a:r>
            <a:r>
              <a:rPr lang="tr-TR" dirty="0"/>
              <a:t>-i </a:t>
            </a:r>
            <a:r>
              <a:rPr lang="tr-TR" dirty="0" err="1"/>
              <a:t>nüzûlünü</a:t>
            </a:r>
            <a:r>
              <a:rPr lang="tr-TR" dirty="0"/>
              <a:t> vermiştir. Daha sonra da </a:t>
            </a:r>
            <a:r>
              <a:rPr lang="tr-TR" dirty="0" err="1"/>
              <a:t>âyetlerin</a:t>
            </a:r>
            <a:r>
              <a:rPr lang="tr-TR" dirty="0"/>
              <a:t> tefsirine geçmiştir. Ayrıca </a:t>
            </a:r>
            <a:r>
              <a:rPr lang="tr-TR" dirty="0" err="1"/>
              <a:t>âyetlerden</a:t>
            </a:r>
            <a:r>
              <a:rPr lang="tr-TR" dirty="0"/>
              <a:t> çıkartılan faydalı bilgiler ve dersleri belirtmiş, edebi yönden de </a:t>
            </a:r>
            <a:r>
              <a:rPr lang="tr-TR" dirty="0" err="1"/>
              <a:t>âyetlerdeki</a:t>
            </a:r>
            <a:r>
              <a:rPr lang="tr-TR" dirty="0"/>
              <a:t> </a:t>
            </a:r>
            <a:r>
              <a:rPr lang="tr-TR" dirty="0" err="1"/>
              <a:t>belâgât</a:t>
            </a:r>
            <a:r>
              <a:rPr lang="tr-TR" dirty="0"/>
              <a:t> üzerinde durmuştur. es-</a:t>
            </a:r>
            <a:r>
              <a:rPr lang="tr-TR" dirty="0" err="1"/>
              <a:t>Sabûni</a:t>
            </a:r>
            <a:r>
              <a:rPr lang="tr-TR" dirty="0"/>
              <a:t>, bu eseri yazmaya 1393/1973 yılında Mekke-i </a:t>
            </a:r>
            <a:r>
              <a:rPr lang="tr-TR" dirty="0" err="1"/>
              <a:t>Mükerreme’de</a:t>
            </a:r>
            <a:r>
              <a:rPr lang="tr-TR" dirty="0"/>
              <a:t> başlamış ve 18 </a:t>
            </a:r>
            <a:r>
              <a:rPr lang="tr-TR" dirty="0" err="1"/>
              <a:t>Cemâziyelâhir</a:t>
            </a:r>
            <a:r>
              <a:rPr lang="tr-TR" dirty="0"/>
              <a:t> 1398/1978 yılında yine Mekke-i </a:t>
            </a:r>
            <a:r>
              <a:rPr lang="tr-TR" dirty="0" err="1"/>
              <a:t>Mükerreme’de</a:t>
            </a:r>
            <a:r>
              <a:rPr lang="tr-TR" dirty="0"/>
              <a:t> bitirmiştir</a:t>
            </a:r>
          </a:p>
          <a:p>
            <a:r>
              <a:rPr lang="tr-TR" dirty="0"/>
              <a:t>1. </a:t>
            </a:r>
            <a:r>
              <a:rPr lang="ar-SA" b="1" dirty="0"/>
              <a:t>بين يدي السورة</a:t>
            </a:r>
            <a:r>
              <a:rPr lang="tr-TR" dirty="0"/>
              <a:t>: Müfessir </a:t>
            </a:r>
            <a:r>
              <a:rPr lang="tr-TR" dirty="0" err="1"/>
              <a:t>Sâbuni</a:t>
            </a:r>
            <a:r>
              <a:rPr lang="tr-TR" dirty="0"/>
              <a:t> herhangi bir </a:t>
            </a:r>
            <a:r>
              <a:rPr lang="tr-TR" dirty="0" err="1"/>
              <a:t>sûrenin</a:t>
            </a:r>
            <a:r>
              <a:rPr lang="tr-TR" dirty="0"/>
              <a:t> tefsirine başlamadan önce “</a:t>
            </a:r>
            <a:r>
              <a:rPr lang="ar-SA" b="1" dirty="0"/>
              <a:t>بين يدي السورة</a:t>
            </a:r>
            <a:r>
              <a:rPr lang="tr-TR" dirty="0"/>
              <a:t>” başlığı altında, o </a:t>
            </a:r>
            <a:r>
              <a:rPr lang="tr-TR" dirty="0" err="1"/>
              <a:t>sûre</a:t>
            </a:r>
            <a:r>
              <a:rPr lang="tr-TR" dirty="0"/>
              <a:t> hakkında genel bilgiler vermekte, </a:t>
            </a:r>
            <a:r>
              <a:rPr lang="tr-TR" dirty="0" err="1"/>
              <a:t>sûrenin</a:t>
            </a:r>
            <a:r>
              <a:rPr lang="tr-TR" dirty="0"/>
              <a:t> aslî amaçları ile kısaca özetini takdim etmektedir.</a:t>
            </a:r>
          </a:p>
          <a:p>
            <a:r>
              <a:rPr lang="tr-TR" dirty="0"/>
              <a:t>2. </a:t>
            </a:r>
            <a:r>
              <a:rPr lang="ar-SA" b="1" dirty="0"/>
              <a:t>فضلها</a:t>
            </a:r>
            <a:r>
              <a:rPr lang="tr-TR" dirty="0"/>
              <a:t>: Bu bölümde müfessir, </a:t>
            </a:r>
            <a:r>
              <a:rPr lang="tr-TR" dirty="0" err="1"/>
              <a:t>sûrenin</a:t>
            </a:r>
            <a:r>
              <a:rPr lang="tr-TR" dirty="0"/>
              <a:t> fazileti ile ilgili hadis-i </a:t>
            </a:r>
            <a:r>
              <a:rPr lang="tr-TR" dirty="0" err="1"/>
              <a:t>şerîfler</a:t>
            </a:r>
            <a:r>
              <a:rPr lang="tr-TR" dirty="0"/>
              <a:t> veya varsa selefin söz ve fiillerini nakleder. (Bütün </a:t>
            </a:r>
            <a:r>
              <a:rPr lang="tr-TR" dirty="0" err="1"/>
              <a:t>sûrelerde</a:t>
            </a:r>
            <a:r>
              <a:rPr lang="tr-TR" dirty="0"/>
              <a:t> rastlanmamaktadır)</a:t>
            </a:r>
          </a:p>
          <a:p>
            <a:r>
              <a:rPr lang="tr-TR" dirty="0"/>
              <a:t>3. </a:t>
            </a:r>
            <a:r>
              <a:rPr lang="ar-SA" b="1" dirty="0"/>
              <a:t>تسمية</a:t>
            </a:r>
            <a:r>
              <a:rPr lang="tr-TR" dirty="0"/>
              <a:t>: es-</a:t>
            </a:r>
            <a:r>
              <a:rPr lang="tr-TR" dirty="0" err="1"/>
              <a:t>Sâbuni</a:t>
            </a:r>
            <a:r>
              <a:rPr lang="tr-TR" dirty="0"/>
              <a:t>, bu bölümde tefsirini yaptığı </a:t>
            </a:r>
            <a:r>
              <a:rPr lang="tr-TR" dirty="0" err="1"/>
              <a:t>sûreye</a:t>
            </a:r>
            <a:r>
              <a:rPr lang="tr-TR" dirty="0"/>
              <a:t> neden o adın verildiğini, ayrıca varsa </a:t>
            </a:r>
            <a:r>
              <a:rPr lang="tr-TR" dirty="0" err="1"/>
              <a:t>sûrenin</a:t>
            </a:r>
            <a:r>
              <a:rPr lang="tr-TR" dirty="0"/>
              <a:t> diğer isimlerini de zikreder. (Bütün </a:t>
            </a:r>
            <a:r>
              <a:rPr lang="tr-TR" dirty="0" err="1"/>
              <a:t>sûrelerde</a:t>
            </a:r>
            <a:r>
              <a:rPr lang="tr-TR" dirty="0"/>
              <a:t> rastlanmamaktadır)</a:t>
            </a:r>
          </a:p>
          <a:p>
            <a:r>
              <a:rPr lang="tr-TR" dirty="0"/>
              <a:t>4. </a:t>
            </a:r>
            <a:r>
              <a:rPr lang="ar-SA" b="1" dirty="0"/>
              <a:t>مناسبة بين الآيات السابقة واللاحقة</a:t>
            </a:r>
            <a:r>
              <a:rPr lang="tr-TR" dirty="0"/>
              <a:t>: es-</a:t>
            </a:r>
            <a:r>
              <a:rPr lang="tr-TR" dirty="0" err="1"/>
              <a:t>Sâbuni</a:t>
            </a:r>
            <a:r>
              <a:rPr lang="tr-TR" dirty="0"/>
              <a:t>, tefsirindeki bu bölümlerde, tefsirini yaptığı önceki </a:t>
            </a:r>
            <a:r>
              <a:rPr lang="tr-TR" dirty="0" err="1"/>
              <a:t>âyetlerle</a:t>
            </a:r>
            <a:r>
              <a:rPr lang="tr-TR" dirty="0"/>
              <a:t> tefsiri yapacağı </a:t>
            </a:r>
            <a:r>
              <a:rPr lang="tr-TR" dirty="0" err="1"/>
              <a:t>âyetler</a:t>
            </a:r>
            <a:r>
              <a:rPr lang="tr-TR" dirty="0"/>
              <a:t> arasında </a:t>
            </a:r>
            <a:r>
              <a:rPr lang="tr-TR" dirty="0" err="1"/>
              <a:t>mukâyese</a:t>
            </a:r>
            <a:r>
              <a:rPr lang="tr-TR" dirty="0"/>
              <a:t> yapmaktadır. (Çoğu </a:t>
            </a:r>
            <a:r>
              <a:rPr lang="tr-TR" dirty="0" err="1"/>
              <a:t>sûrede</a:t>
            </a:r>
            <a:r>
              <a:rPr lang="tr-TR" dirty="0"/>
              <a:t> bulunmakla birlikte bazılarında yer almamaktadır)</a:t>
            </a:r>
          </a:p>
        </p:txBody>
      </p:sp>
    </p:spTree>
    <p:extLst>
      <p:ext uri="{BB962C8B-B14F-4D97-AF65-F5344CB8AC3E}">
        <p14:creationId xmlns:p14="http://schemas.microsoft.com/office/powerpoint/2010/main" val="110528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0E6391-1B1D-4ADF-9245-32509BACB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326" y="806116"/>
            <a:ext cx="9856286" cy="5105106"/>
          </a:xfrm>
        </p:spPr>
        <p:txBody>
          <a:bodyPr>
            <a:normAutofit/>
          </a:bodyPr>
          <a:lstStyle/>
          <a:p>
            <a:r>
              <a:rPr lang="tr-TR" dirty="0"/>
              <a:t>6. </a:t>
            </a:r>
            <a:r>
              <a:rPr lang="ar-SA" b="1" dirty="0"/>
              <a:t>لغة</a:t>
            </a:r>
            <a:r>
              <a:rPr lang="tr-TR" dirty="0"/>
              <a:t>: es-</a:t>
            </a:r>
            <a:r>
              <a:rPr lang="tr-TR" dirty="0" err="1"/>
              <a:t>Sâbuni</a:t>
            </a:r>
            <a:r>
              <a:rPr lang="tr-TR" dirty="0"/>
              <a:t>, tefsirinin bütün bölümünde </a:t>
            </a:r>
            <a:r>
              <a:rPr lang="tr-TR" dirty="0" err="1"/>
              <a:t>âyetlerde</a:t>
            </a:r>
            <a:r>
              <a:rPr lang="tr-TR" dirty="0"/>
              <a:t> geçen bazı ıstılah ve bazı garip kelimelerin hangi anlamlarda kullanıldığını açıklamakta, bunun yanı sıra anlama katkı olsun diye bazı </a:t>
            </a:r>
            <a:r>
              <a:rPr lang="tr-TR" dirty="0" err="1"/>
              <a:t>istişhâdda</a:t>
            </a:r>
            <a:r>
              <a:rPr lang="tr-TR" dirty="0"/>
              <a:t> da bulunmaktadır.</a:t>
            </a:r>
          </a:p>
          <a:p>
            <a:r>
              <a:rPr lang="tr-TR" dirty="0"/>
              <a:t>7. </a:t>
            </a:r>
            <a:r>
              <a:rPr lang="ar-SA" b="1" dirty="0"/>
              <a:t>سبب</a:t>
            </a:r>
            <a:r>
              <a:rPr lang="ar-SA" dirty="0"/>
              <a:t> </a:t>
            </a:r>
            <a:r>
              <a:rPr lang="ar-SA" b="1" dirty="0"/>
              <a:t>النزول</a:t>
            </a:r>
            <a:r>
              <a:rPr lang="tr-TR" dirty="0"/>
              <a:t>: es-</a:t>
            </a:r>
            <a:r>
              <a:rPr lang="tr-TR" dirty="0" err="1"/>
              <a:t>Sâbuni</a:t>
            </a:r>
            <a:r>
              <a:rPr lang="tr-TR" dirty="0"/>
              <a:t> tefsirini yaptığı </a:t>
            </a:r>
            <a:r>
              <a:rPr lang="tr-TR" dirty="0" err="1"/>
              <a:t>âyetlerin</a:t>
            </a:r>
            <a:r>
              <a:rPr lang="tr-TR" dirty="0"/>
              <a:t> </a:t>
            </a:r>
            <a:r>
              <a:rPr lang="tr-TR" dirty="0" err="1"/>
              <a:t>nüzûl</a:t>
            </a:r>
            <a:r>
              <a:rPr lang="tr-TR" dirty="0"/>
              <a:t> sebeplerini -varsa- özet halinde vermektedir.</a:t>
            </a:r>
          </a:p>
          <a:p>
            <a:r>
              <a:rPr lang="tr-TR" dirty="0"/>
              <a:t>8. </a:t>
            </a:r>
            <a:r>
              <a:rPr lang="ar-SA" b="1" dirty="0"/>
              <a:t>التفسير</a:t>
            </a:r>
            <a:r>
              <a:rPr lang="tr-TR" dirty="0"/>
              <a:t>: Bu bölümde müfessir </a:t>
            </a:r>
            <a:r>
              <a:rPr lang="tr-TR" dirty="0" err="1"/>
              <a:t>Sâbuni</a:t>
            </a:r>
            <a:r>
              <a:rPr lang="tr-TR" dirty="0"/>
              <a:t>, </a:t>
            </a:r>
            <a:r>
              <a:rPr lang="tr-TR" dirty="0" err="1"/>
              <a:t>sûreleri</a:t>
            </a:r>
            <a:r>
              <a:rPr lang="tr-TR" dirty="0"/>
              <a:t> </a:t>
            </a:r>
            <a:r>
              <a:rPr lang="tr-TR" dirty="0" err="1"/>
              <a:t>âyet</a:t>
            </a:r>
            <a:r>
              <a:rPr lang="tr-TR" dirty="0"/>
              <a:t> </a:t>
            </a:r>
            <a:r>
              <a:rPr lang="tr-TR" dirty="0" err="1"/>
              <a:t>âyet</a:t>
            </a:r>
            <a:r>
              <a:rPr lang="tr-TR" dirty="0"/>
              <a:t> ya da anlam bozulmayacak şekilde küçük parçalar halinde bir bütün halinde tefsir etmektedir.</a:t>
            </a:r>
          </a:p>
          <a:p>
            <a:r>
              <a:rPr lang="tr-TR" dirty="0"/>
              <a:t>9. </a:t>
            </a:r>
            <a:r>
              <a:rPr lang="ar-SA" b="1" dirty="0"/>
              <a:t>البلاغة</a:t>
            </a:r>
            <a:r>
              <a:rPr lang="tr-TR" dirty="0"/>
              <a:t>: es-</a:t>
            </a:r>
            <a:r>
              <a:rPr lang="tr-TR" dirty="0" err="1"/>
              <a:t>Sâbuni</a:t>
            </a:r>
            <a:r>
              <a:rPr lang="tr-TR" dirty="0"/>
              <a:t>, belâgat ilminin konuları arasında önemli yer tutan, </a:t>
            </a:r>
            <a:r>
              <a:rPr lang="tr-TR" dirty="0" err="1"/>
              <a:t>beyân</a:t>
            </a:r>
            <a:r>
              <a:rPr lang="tr-TR" dirty="0"/>
              <a:t>, </a:t>
            </a:r>
            <a:r>
              <a:rPr lang="tr-TR" dirty="0" err="1"/>
              <a:t>meâni</a:t>
            </a:r>
            <a:r>
              <a:rPr lang="tr-TR" dirty="0"/>
              <a:t> ve bedi ilmi sanatlarına </a:t>
            </a:r>
            <a:r>
              <a:rPr lang="tr-TR" dirty="0" err="1"/>
              <a:t>âyetlerden</a:t>
            </a:r>
            <a:r>
              <a:rPr lang="tr-TR" dirty="0"/>
              <a:t> örnekler vermektedir.</a:t>
            </a:r>
          </a:p>
          <a:p>
            <a:r>
              <a:rPr lang="tr-TR" dirty="0"/>
              <a:t>10. </a:t>
            </a:r>
            <a:r>
              <a:rPr lang="ar-SA" b="1" dirty="0"/>
              <a:t>لطيفة</a:t>
            </a:r>
            <a:r>
              <a:rPr lang="tr-TR" dirty="0"/>
              <a:t>: es-</a:t>
            </a:r>
            <a:r>
              <a:rPr lang="tr-TR" dirty="0" err="1"/>
              <a:t>Sâbuni</a:t>
            </a:r>
            <a:r>
              <a:rPr lang="tr-TR" dirty="0"/>
              <a:t> tefsirini yaptığı </a:t>
            </a:r>
            <a:r>
              <a:rPr lang="tr-TR" dirty="0" err="1"/>
              <a:t>âyetlerdeki</a:t>
            </a:r>
            <a:r>
              <a:rPr lang="tr-TR" dirty="0"/>
              <a:t> anlaşılması zor ince hakikatleri ve önemli prensipleri </a:t>
            </a:r>
            <a:r>
              <a:rPr lang="tr-TR" dirty="0" err="1"/>
              <a:t>gâyet</a:t>
            </a:r>
            <a:r>
              <a:rPr lang="tr-TR" dirty="0"/>
              <a:t> açık bir şekilde anlatmaktadır. Bunu yaparken zaman zaman bazı hadislerden </a:t>
            </a:r>
            <a:r>
              <a:rPr lang="tr-TR" dirty="0" err="1"/>
              <a:t>istifâde</a:t>
            </a:r>
            <a:r>
              <a:rPr lang="tr-TR" dirty="0"/>
              <a:t> etmekte, bazen de menkıbeler nakletmektedir.</a:t>
            </a:r>
          </a:p>
          <a:p>
            <a:r>
              <a:rPr lang="tr-TR" dirty="0"/>
              <a:t>11. </a:t>
            </a:r>
            <a:r>
              <a:rPr lang="ar-SA" b="1" dirty="0"/>
              <a:t>التنبيه</a:t>
            </a:r>
            <a:r>
              <a:rPr lang="tr-TR" dirty="0"/>
              <a:t>: es-</a:t>
            </a:r>
            <a:r>
              <a:rPr lang="tr-TR" dirty="0" err="1"/>
              <a:t>Sâbuni</a:t>
            </a:r>
            <a:r>
              <a:rPr lang="tr-TR" dirty="0"/>
              <a:t> tefsirinde, yorumladığı </a:t>
            </a:r>
            <a:r>
              <a:rPr lang="tr-TR" dirty="0" err="1"/>
              <a:t>âyetlerin</a:t>
            </a:r>
            <a:r>
              <a:rPr lang="tr-TR" dirty="0"/>
              <a:t> oluşabilecek yanlış anlamalara dikkat çekmektedir.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685183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208</TotalTime>
  <Words>971</Words>
  <Application>Microsoft Macintosh PowerPoint</Application>
  <PresentationFormat>Geniş ekran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MUHAMMED ALİ ES-SÂBÛNÎ</vt:lpstr>
      <vt:lpstr>PowerPoint Sunusu</vt:lpstr>
      <vt:lpstr>PowerPoint Sunusu</vt:lpstr>
      <vt:lpstr>PowerPoint Sunusu</vt:lpstr>
      <vt:lpstr>Eserinde istifade ettiği tefsirler şöyle sıralanabilir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MUHAMMED ALİ ES-SÂBÛNÎ</dc:title>
  <dc:creator>Muhammet Sacit Kurt</dc:creator>
  <cp:lastModifiedBy>Microsoft Office User</cp:lastModifiedBy>
  <cp:revision>14</cp:revision>
  <dcterms:created xsi:type="dcterms:W3CDTF">2020-02-10T10:48:07Z</dcterms:created>
  <dcterms:modified xsi:type="dcterms:W3CDTF">2021-03-01T17:07:23Z</dcterms:modified>
</cp:coreProperties>
</file>